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8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y="5143500" cx="9144000"/>
  <p:notesSz cx="6858000" cy="9144000"/>
  <p:embeddedFontLst>
    <p:embeddedFont>
      <p:font typeface="Roboto Slab"/>
      <p:regular r:id="rId17"/>
      <p:bold r:id="rId18"/>
    </p:embeddedFont>
    <p:embeddedFont>
      <p:font typeface="Roboto"/>
      <p:regular r:id="rId19"/>
      <p:bold r:id="rId20"/>
      <p:italic r:id="rId21"/>
      <p:boldItalic r:id="rId22"/>
    </p:embeddedFont>
    <p:embeddedFont>
      <p:font typeface="Roboto Medium"/>
      <p:regular r:id="rId23"/>
      <p:bold r:id="rId24"/>
      <p:italic r:id="rId25"/>
      <p:boldItalic r:id="rId26"/>
    </p:embeddedFont>
    <p:embeddedFont>
      <p:font typeface="Montserrat"/>
      <p:regular r:id="rId27"/>
      <p:bold r:id="rId28"/>
      <p:italic r:id="rId29"/>
      <p:boldItalic r:id="rId30"/>
    </p:embeddedFont>
    <p:embeddedFont>
      <p:font typeface="Montserrat Medium"/>
      <p:regular r:id="rId31"/>
      <p:bold r:id="rId32"/>
      <p:italic r:id="rId33"/>
      <p:boldItalic r:id="rId34"/>
    </p:embeddedFont>
    <p:embeddedFont>
      <p:font typeface="Helvetica Neue"/>
      <p:regular r:id="rId35"/>
      <p:bold r:id="rId36"/>
      <p:italic r:id="rId37"/>
      <p:boldItalic r:id="rId38"/>
    </p:embeddedFont>
    <p:embeddedFont>
      <p:font typeface="Helvetica Neue Light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512">
          <p15:clr>
            <a:srgbClr val="9AA0A6"/>
          </p15:clr>
        </p15:guide>
        <p15:guide id="2" orient="horz" pos="2899">
          <p15:clr>
            <a:srgbClr val="9AA0A6"/>
          </p15:clr>
        </p15:guide>
        <p15:guide id="3" pos="484">
          <p15:clr>
            <a:srgbClr val="9AA0A6"/>
          </p15:clr>
        </p15:guide>
      </p15:sldGuideLst>
    </p:ext>
    <p:ext uri="http://customooxmlschemas.google.com/">
      <go:slidesCustomData xmlns:go="http://customooxmlschemas.google.com/" r:id="rId43" roundtripDataSignature="AMtx7mhSD5hcf607HcFBdGvpfwATKgU+K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512" orient="horz"/>
        <p:guide pos="2899" orient="horz"/>
        <p:guide pos="48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HelveticaNeueLight-bold.fntdata"/><Relationship Id="rId20" Type="http://schemas.openxmlformats.org/officeDocument/2006/relationships/font" Target="fonts/Roboto-bold.fntdata"/><Relationship Id="rId42" Type="http://schemas.openxmlformats.org/officeDocument/2006/relationships/font" Target="fonts/HelveticaNeueLight-boldItalic.fntdata"/><Relationship Id="rId41" Type="http://schemas.openxmlformats.org/officeDocument/2006/relationships/font" Target="fonts/HelveticaNeueLight-italic.fntdata"/><Relationship Id="rId22" Type="http://schemas.openxmlformats.org/officeDocument/2006/relationships/font" Target="fonts/Roboto-boldItalic.fntdata"/><Relationship Id="rId21" Type="http://schemas.openxmlformats.org/officeDocument/2006/relationships/font" Target="fonts/Roboto-italic.fntdata"/><Relationship Id="rId43" Type="http://customschemas.google.com/relationships/presentationmetadata" Target="metadata"/><Relationship Id="rId24" Type="http://schemas.openxmlformats.org/officeDocument/2006/relationships/font" Target="fonts/RobotoMedium-bold.fntdata"/><Relationship Id="rId23" Type="http://schemas.openxmlformats.org/officeDocument/2006/relationships/font" Target="fonts/RobotoMedium-regular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RobotoMedium-boldItalic.fntdata"/><Relationship Id="rId25" Type="http://schemas.openxmlformats.org/officeDocument/2006/relationships/font" Target="fonts/RobotoMedium-italic.fntdata"/><Relationship Id="rId28" Type="http://schemas.openxmlformats.org/officeDocument/2006/relationships/font" Target="fonts/Montserrat-bold.fntdata"/><Relationship Id="rId27" Type="http://schemas.openxmlformats.org/officeDocument/2006/relationships/font" Target="fonts/Montserrat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Montserrat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MontserratMedium-regular.fntdata"/><Relationship Id="rId30" Type="http://schemas.openxmlformats.org/officeDocument/2006/relationships/font" Target="fonts/Montserrat-boldItalic.fntdata"/><Relationship Id="rId11" Type="http://schemas.openxmlformats.org/officeDocument/2006/relationships/slide" Target="slides/slide5.xml"/><Relationship Id="rId33" Type="http://schemas.openxmlformats.org/officeDocument/2006/relationships/font" Target="fonts/MontserratMedium-italic.fntdata"/><Relationship Id="rId10" Type="http://schemas.openxmlformats.org/officeDocument/2006/relationships/slide" Target="slides/slide4.xml"/><Relationship Id="rId32" Type="http://schemas.openxmlformats.org/officeDocument/2006/relationships/font" Target="fonts/MontserratMedium-bold.fntdata"/><Relationship Id="rId13" Type="http://schemas.openxmlformats.org/officeDocument/2006/relationships/slide" Target="slides/slide7.xml"/><Relationship Id="rId35" Type="http://schemas.openxmlformats.org/officeDocument/2006/relationships/font" Target="fonts/HelveticaNeue-regular.fntdata"/><Relationship Id="rId12" Type="http://schemas.openxmlformats.org/officeDocument/2006/relationships/slide" Target="slides/slide6.xml"/><Relationship Id="rId34" Type="http://schemas.openxmlformats.org/officeDocument/2006/relationships/font" Target="fonts/MontserratMedium-boldItalic.fntdata"/><Relationship Id="rId15" Type="http://schemas.openxmlformats.org/officeDocument/2006/relationships/slide" Target="slides/slide9.xml"/><Relationship Id="rId37" Type="http://schemas.openxmlformats.org/officeDocument/2006/relationships/font" Target="fonts/HelveticaNeue-italic.fntdata"/><Relationship Id="rId14" Type="http://schemas.openxmlformats.org/officeDocument/2006/relationships/slide" Target="slides/slide8.xml"/><Relationship Id="rId36" Type="http://schemas.openxmlformats.org/officeDocument/2006/relationships/font" Target="fonts/HelveticaNeue-bold.fntdata"/><Relationship Id="rId17" Type="http://schemas.openxmlformats.org/officeDocument/2006/relationships/font" Target="fonts/RobotoSlab-regular.fntdata"/><Relationship Id="rId39" Type="http://schemas.openxmlformats.org/officeDocument/2006/relationships/font" Target="fonts/HelveticaNeueLight-regular.fntdata"/><Relationship Id="rId16" Type="http://schemas.openxmlformats.org/officeDocument/2006/relationships/slide" Target="slides/slide10.xml"/><Relationship Id="rId38" Type="http://schemas.openxmlformats.org/officeDocument/2006/relationships/font" Target="fonts/HelveticaNeue-boldItalic.fntdata"/><Relationship Id="rId19" Type="http://schemas.openxmlformats.org/officeDocument/2006/relationships/font" Target="fonts/Roboto-regular.fntdata"/><Relationship Id="rId18" Type="http://schemas.openxmlformats.org/officeDocument/2006/relationships/font" Target="fonts/RobotoSlab-bold.fntdata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jpg>
</file>

<file path=ppt/media/image20.jpg>
</file>

<file path=ppt/media/image21.jpg>
</file>

<file path=ppt/media/image22.png>
</file>

<file path=ppt/media/image23.png>
</file>

<file path=ppt/media/image24.png>
</file>

<file path=ppt/media/image25.png>
</file>

<file path=ppt/media/image26.gif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jp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0" name="Google Shape;220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7" name="Google Shape;287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7" name="Google Shape;22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a0aef77d1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7" name="Google Shape;237;ga0aef77d1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a0a6fe287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4" name="Google Shape;244;ga0a6fe287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a0a6fe2872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1" name="Google Shape;251;ga0a6fe287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a0a6fe2872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9" name="Google Shape;259;ga0a6fe2872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d16ac5d6f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6" name="Google Shape;266;gd16ac5d6f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f0e1d323a5_0_6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73" name="Google Shape;273;gf0e1d323a5_0_6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f0e1d323a5_0_7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80" name="Google Shape;280;gf0e1d323a5_0_7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8.png"/><Relationship Id="rId3" Type="http://schemas.openxmlformats.org/officeDocument/2006/relationships/image" Target="../media/image7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7.png"/><Relationship Id="rId4" Type="http://schemas.openxmlformats.org/officeDocument/2006/relationships/image" Target="../media/image8.jpg"/><Relationship Id="rId5" Type="http://schemas.openxmlformats.org/officeDocument/2006/relationships/image" Target="../media/image4.jpg"/><Relationship Id="rId6" Type="http://schemas.openxmlformats.org/officeDocument/2006/relationships/image" Target="../media/image2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7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7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7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7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7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7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jpg"/><Relationship Id="rId3" Type="http://schemas.openxmlformats.org/officeDocument/2006/relationships/image" Target="../media/image7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7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7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3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jp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jpg"/><Relationship Id="rId3" Type="http://schemas.openxmlformats.org/officeDocument/2006/relationships/image" Target="../media/image7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1.jp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jp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17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opening sty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13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400"/>
              <a:buFont typeface="Roboto Slab"/>
              <a:buNone/>
              <a:defRPr b="1" sz="34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2" name="Google Shape;1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" name="Google Shape;13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62625" y="157300"/>
            <a:ext cx="1663599" cy="166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">
  <p:cSld name="TITLE_ONLY_1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50" name="Google Shape;50;p38"/>
          <p:cNvCxnSpPr/>
          <p:nvPr/>
        </p:nvCxnSpPr>
        <p:spPr>
          <a:xfrm>
            <a:off x="3107937" y="2679329"/>
            <a:ext cx="6296700" cy="0"/>
          </a:xfrm>
          <a:prstGeom prst="straightConnector1">
            <a:avLst/>
          </a:prstGeom>
          <a:noFill/>
          <a:ln cap="flat" cmpd="sng" w="1905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51" name="Google Shape;51;p38"/>
          <p:cNvPicPr preferRelativeResize="0"/>
          <p:nvPr/>
        </p:nvPicPr>
        <p:blipFill rotWithShape="1">
          <a:blip r:embed="rId2">
            <a:alphaModFix/>
          </a:blip>
          <a:srcRect b="0" l="17192" r="17185" t="0"/>
          <a:stretch/>
        </p:blipFill>
        <p:spPr>
          <a:xfrm>
            <a:off x="443896" y="1240100"/>
            <a:ext cx="2912400" cy="29589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52" name="Google Shape;52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38788" y="-225257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3" name="Google Shape;53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0625" y="31718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6" name="Google Shape;56;p3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7" name="Google Shape;57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Slide Style">
  <p:cSld name="MAIN_POIN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4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0" name="Google Shape;60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lit Screen Style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4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4" name="Google Shape;64;p4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5" name="Google Shape;65;p4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6" name="Google Shape;66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42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, round photo">
  <p:cSld name="CUSTOM_9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7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1" name="Google Shape;71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23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2" name="Google Shape;72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398418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73" name="Google Shape;73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43"/>
          <p:cNvSpPr txBox="1"/>
          <p:nvPr/>
        </p:nvSpPr>
        <p:spPr>
          <a:xfrm>
            <a:off x="11927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Observe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5" name="Google Shape;75;p43"/>
          <p:cNvSpPr txBox="1"/>
          <p:nvPr/>
        </p:nvSpPr>
        <p:spPr>
          <a:xfrm>
            <a:off x="11825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43"/>
          <p:cNvSpPr txBox="1"/>
          <p:nvPr/>
        </p:nvSpPr>
        <p:spPr>
          <a:xfrm>
            <a:off x="386857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43"/>
          <p:cNvSpPr txBox="1"/>
          <p:nvPr/>
        </p:nvSpPr>
        <p:spPr>
          <a:xfrm>
            <a:off x="65546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43"/>
          <p:cNvSpPr txBox="1"/>
          <p:nvPr/>
        </p:nvSpPr>
        <p:spPr>
          <a:xfrm>
            <a:off x="387877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Engage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9" name="Google Shape;79;p43"/>
          <p:cNvSpPr txBox="1"/>
          <p:nvPr/>
        </p:nvSpPr>
        <p:spPr>
          <a:xfrm>
            <a:off x="65648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Immerse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80" name="Google Shape;80;p43"/>
          <p:cNvPicPr preferRelativeResize="0"/>
          <p:nvPr/>
        </p:nvPicPr>
        <p:blipFill rotWithShape="1">
          <a:blip r:embed="rId4">
            <a:alphaModFix/>
          </a:blip>
          <a:srcRect b="0" l="17202" r="17189" t="0"/>
          <a:stretch/>
        </p:blipFill>
        <p:spPr>
          <a:xfrm>
            <a:off x="1037599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1" name="Google Shape;81;p43"/>
          <p:cNvPicPr preferRelativeResize="0"/>
          <p:nvPr/>
        </p:nvPicPr>
        <p:blipFill rotWithShape="1">
          <a:blip r:embed="rId5">
            <a:alphaModFix/>
          </a:blip>
          <a:srcRect b="1340" l="17602" r="17989" t="1331"/>
          <a:stretch/>
        </p:blipFill>
        <p:spPr>
          <a:xfrm>
            <a:off x="3723600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2" name="Google Shape;82;p43"/>
          <p:cNvPicPr preferRelativeResize="0"/>
          <p:nvPr/>
        </p:nvPicPr>
        <p:blipFill rotWithShape="1">
          <a:blip r:embed="rId6">
            <a:alphaModFix/>
          </a:blip>
          <a:srcRect b="16682" l="26005" r="30257" t="16689"/>
          <a:stretch/>
        </p:blipFill>
        <p:spPr>
          <a:xfrm>
            <a:off x="6398425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83" name="Google Shape;83;p43"/>
          <p:cNvSpPr txBox="1"/>
          <p:nvPr/>
        </p:nvSpPr>
        <p:spPr>
          <a:xfrm>
            <a:off x="748325" y="3787484"/>
            <a:ext cx="2275200" cy="10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Users and their behaviours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 the context of their lives.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" name="Google Shape;84;p43"/>
          <p:cNvSpPr txBox="1"/>
          <p:nvPr/>
        </p:nvSpPr>
        <p:spPr>
          <a:xfrm>
            <a:off x="3415325" y="3787473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Interact with users through</a:t>
            </a:r>
            <a:b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both scheduled and “intercept” or “guerrilla” encounters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" name="Google Shape;85;p43"/>
          <p:cNvSpPr txBox="1"/>
          <p:nvPr/>
        </p:nvSpPr>
        <p:spPr>
          <a:xfrm>
            <a:off x="6158525" y="3787482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Experience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what your user experiences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" name="Google Shape;86;p43"/>
          <p:cNvSpPr txBox="1"/>
          <p:nvPr/>
        </p:nvSpPr>
        <p:spPr>
          <a:xfrm>
            <a:off x="350965" y="458100"/>
            <a:ext cx="40110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rPr>
              <a:t>Title of the slide</a:t>
            </a:r>
            <a:endParaRPr b="0" i="0" sz="3000" u="none" cap="none" strike="noStrike">
              <a:solidFill>
                <a:srgbClr val="2DC5FA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w Chapter - Light Blue">
  <p:cSld name="CUSTOM_1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44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0" name="Google Shape;90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1" name="Google Shape;91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Violet">
  <p:cSld name="CUSTOM_1_1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45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5" name="Google Shape;95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6" name="Google Shape;96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Red">
  <p:cSld name="CUSTOM_1_1_1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46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0" name="Google Shape;100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1" name="Google Shape;101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Yellow">
  <p:cSld name="CUSTOM_1_1_1_1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47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5" name="Google Shape;105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6" name="Google Shape;106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" name="Google Shape;16;p1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" name="Google Shape;1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Light Green">
  <p:cSld name="CUSTOM_1_1_1_1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48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10" name="Google Shape;110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1" name="Google Shape;111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Dark Blue">
  <p:cSld name="CUSTOM_1_1_1_1_1_1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49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15" name="Google Shape;115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6" name="Google Shape;116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 Slide Style" type="blank">
  <p:cSld name="BLANK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40200" y="1739950"/>
            <a:ext cx="1663599" cy="16635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9" name="Google Shape;119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0" name="Google Shape;120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 + Image Style">
  <p:cSld name="CUSTOM_6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51"/>
          <p:cNvPicPr preferRelativeResize="0"/>
          <p:nvPr/>
        </p:nvPicPr>
        <p:blipFill rotWithShape="1">
          <a:blip r:embed="rId2">
            <a:alphaModFix/>
          </a:blip>
          <a:srcRect b="0" l="10533" r="1683" t="0"/>
          <a:stretch/>
        </p:blipFill>
        <p:spPr>
          <a:xfrm>
            <a:off x="3355950" y="489350"/>
            <a:ext cx="5485124" cy="42800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3" name="Google Shape;123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4" name="Google Shape;124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Slide Style">
  <p:cSld name="CUSTOM_7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6" name="Google Shape;126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7" name="Google Shape;127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9" name="Google Shape;129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0" name="Google Shape;130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2608609"/>
            <a:ext cx="266022" cy="23509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2" name="Google Shape;132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3" name="Google Shape;133;p53"/>
          <p:cNvCxnSpPr/>
          <p:nvPr/>
        </p:nvCxnSpPr>
        <p:spPr>
          <a:xfrm flipH="1" rot="10800000">
            <a:off x="861725" y="-29400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64C3F5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 with emoji Style">
  <p:cSld name="CUSTOM_8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383875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7860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48915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8" name="Google Shape;138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und Photo and bullet points Style">
  <p:cSld name="CUSTOM_4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55"/>
          <p:cNvPicPr preferRelativeResize="0"/>
          <p:nvPr/>
        </p:nvPicPr>
        <p:blipFill rotWithShape="1">
          <a:blip r:embed="rId2">
            <a:alphaModFix/>
          </a:blip>
          <a:srcRect b="0" l="0" r="33466" t="0"/>
          <a:stretch/>
        </p:blipFill>
        <p:spPr>
          <a:xfrm>
            <a:off x="483025" y="1108650"/>
            <a:ext cx="2926200" cy="29262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56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s Style">
  <p:cSld name="CUSTOM_2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57"/>
          <p:cNvPicPr preferRelativeResize="0"/>
          <p:nvPr/>
        </p:nvPicPr>
        <p:blipFill rotWithShape="1">
          <a:blip r:embed="rId2">
            <a:alphaModFix/>
          </a:blip>
          <a:srcRect b="0" l="16002" r="15783" t="0"/>
          <a:stretch/>
        </p:blipFill>
        <p:spPr>
          <a:xfrm>
            <a:off x="6112453" y="0"/>
            <a:ext cx="512255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57"/>
          <p:cNvSpPr txBox="1"/>
          <p:nvPr/>
        </p:nvSpPr>
        <p:spPr>
          <a:xfrm>
            <a:off x="338725" y="355400"/>
            <a:ext cx="60033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Hear, forget. See, remember</a:t>
            </a: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i="0" sz="3000" u="none" cap="none" strike="noStrike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Do, Understand</a:t>
            </a:r>
            <a:endParaRPr b="1" i="0" sz="3000" u="none" cap="none" strike="noStrike">
              <a:solidFill>
                <a:srgbClr val="434343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descr="Image" id="146" name="Google Shape;146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47" name="Google Shape;147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7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0" name="Google Shape;20;p17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Style">
  <p:cSld name="CUSTOM_3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49" name="Google Shape;149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50" name="Google Shape;150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59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3" name="Google Shape;153;p59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4" name="Google Shape;154;p59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1" name="Google Shape;161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2" name="Google Shape;16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5" name="Google Shape;16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8" name="Google Shape;168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" name="Google Shape;16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2" name="Google Shape;172;p2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3" name="Google Shape;173;p2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4" name="Google Shape;174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7" name="Google Shape;177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0" name="Google Shape;180;p2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81" name="Google Shape;181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4" name="Google Shape;184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2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88" name="Google Shape;188;p2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89" name="Google Shape;189;p24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0" name="Google Shape;190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4" name="Google Shape;24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5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93" name="Google Shape;193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6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96" name="Google Shape;196;p2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" name="Google Shape;197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8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_1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29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0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6" name="Google Shape;206;p30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7" name="Google Shape;207;p30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09" name="Google Shape;209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10" name="Google Shape;210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3172805"/>
            <a:ext cx="266022" cy="235093"/>
          </a:xfrm>
          <a:prstGeom prst="rect">
            <a:avLst/>
          </a:prstGeom>
          <a:noFill/>
          <a:ln cap="flat" cmpd="sng" w="9525">
            <a:solidFill>
              <a:srgbClr val="2DC5FA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Image" id="212" name="Google Shape;212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3" name="Google Shape;213;p31"/>
          <p:cNvCxnSpPr/>
          <p:nvPr/>
        </p:nvCxnSpPr>
        <p:spPr>
          <a:xfrm flipH="1" rot="10800000">
            <a:off x="861725" y="534795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2DC5FA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 1">
  <p:cSld name="TITLE_2"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f0e1d323a5_0_128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216" name="Google Shape;216;gf0e1d323a5_0_128"/>
          <p:cNvSpPr txBox="1"/>
          <p:nvPr>
            <p:ph idx="1" type="body"/>
          </p:nvPr>
        </p:nvSpPr>
        <p:spPr>
          <a:xfrm>
            <a:off x="666750" y="2652713"/>
            <a:ext cx="7810500" cy="5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1pPr>
            <a:lvl2pPr indent="-2286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2pPr>
            <a:lvl3pPr indent="-2286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3pPr>
            <a:lvl4pPr indent="-2286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4pPr>
            <a:lvl5pPr indent="-2286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5pPr>
            <a:lvl6pPr indent="-279400" lvl="5" marL="27432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217" name="Google Shape;217;gf0e1d323a5_0_128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/3 Text - 1/3 Image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3"/>
          <p:cNvSpPr txBox="1"/>
          <p:nvPr>
            <p:ph type="title"/>
          </p:nvPr>
        </p:nvSpPr>
        <p:spPr>
          <a:xfrm>
            <a:off x="349624" y="1318750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33"/>
          <p:cNvSpPr txBox="1"/>
          <p:nvPr>
            <p:ph idx="2" type="title"/>
          </p:nvPr>
        </p:nvSpPr>
        <p:spPr>
          <a:xfrm>
            <a:off x="349624" y="794825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33"/>
          <p:cNvSpPr txBox="1"/>
          <p:nvPr>
            <p:ph idx="1" type="body"/>
          </p:nvPr>
        </p:nvSpPr>
        <p:spPr>
          <a:xfrm>
            <a:off x="359076" y="1895525"/>
            <a:ext cx="5468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9" name="Google Shape;29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2 Text - 1/2 Image">
  <p:cSld name="TITLE_AND_BODY_1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4"/>
          <p:cNvSpPr txBox="1"/>
          <p:nvPr>
            <p:ph type="title"/>
          </p:nvPr>
        </p:nvSpPr>
        <p:spPr>
          <a:xfrm>
            <a:off x="349625" y="1318750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" name="Google Shape;32;p34"/>
          <p:cNvSpPr txBox="1"/>
          <p:nvPr>
            <p:ph idx="2" type="title"/>
          </p:nvPr>
        </p:nvSpPr>
        <p:spPr>
          <a:xfrm>
            <a:off x="349625" y="794825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" name="Google Shape;33;p34"/>
          <p:cNvSpPr txBox="1"/>
          <p:nvPr>
            <p:ph idx="1" type="body"/>
          </p:nvPr>
        </p:nvSpPr>
        <p:spPr>
          <a:xfrm>
            <a:off x="359075" y="1895525"/>
            <a:ext cx="4217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4" name="Google Shape;34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3 Text - 2/3 Image">
  <p:cSld name="TITLE_AND_BODY_1_1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5"/>
          <p:cNvSpPr txBox="1"/>
          <p:nvPr>
            <p:ph type="title"/>
          </p:nvPr>
        </p:nvSpPr>
        <p:spPr>
          <a:xfrm>
            <a:off x="349625" y="1318750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" name="Google Shape;37;p35"/>
          <p:cNvSpPr txBox="1"/>
          <p:nvPr>
            <p:ph idx="2" type="title"/>
          </p:nvPr>
        </p:nvSpPr>
        <p:spPr>
          <a:xfrm>
            <a:off x="349625" y="794825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5"/>
          <p:cNvSpPr txBox="1"/>
          <p:nvPr>
            <p:ph idx="1" type="body"/>
          </p:nvPr>
        </p:nvSpPr>
        <p:spPr>
          <a:xfrm>
            <a:off x="355525" y="1895525"/>
            <a:ext cx="2711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9" name="Google Shape;39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2" name="Google Shape;42;p3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3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4" name="Google Shape;44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" name="Google Shape;47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3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32.xml"/><Relationship Id="rId3" Type="http://schemas.openxmlformats.org/officeDocument/2006/relationships/slideLayout" Target="../slideLayouts/slideLayout33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5.xml"/><Relationship Id="rId6" Type="http://schemas.openxmlformats.org/officeDocument/2006/relationships/slideLayout" Target="../slideLayouts/slideLayout36.xml"/><Relationship Id="rId7" Type="http://schemas.openxmlformats.org/officeDocument/2006/relationships/slideLayout" Target="../slideLayouts/slideLayout37.xml"/><Relationship Id="rId8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0.xml"/><Relationship Id="rId13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2.xml"/><Relationship Id="rId15" Type="http://schemas.openxmlformats.org/officeDocument/2006/relationships/slideLayout" Target="../slideLayouts/slideLayout45.xml"/><Relationship Id="rId14" Type="http://schemas.openxmlformats.org/officeDocument/2006/relationships/slideLayout" Target="../slideLayouts/slideLayout44.xml"/><Relationship Id="rId17" Type="http://schemas.openxmlformats.org/officeDocument/2006/relationships/slideLayout" Target="../slideLayouts/slideLayout47.xml"/><Relationship Id="rId16" Type="http://schemas.openxmlformats.org/officeDocument/2006/relationships/slideLayout" Target="../slideLayouts/slideLayout46.xml"/><Relationship Id="rId18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i="0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  <p:sldLayoutId id="2147483696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8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png"/><Relationship Id="rId4" Type="http://schemas.openxmlformats.org/officeDocument/2006/relationships/image" Target="../media/image22.png"/><Relationship Id="rId5" Type="http://schemas.openxmlformats.org/officeDocument/2006/relationships/image" Target="../media/image3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Relationship Id="rId4" Type="http://schemas.openxmlformats.org/officeDocument/2006/relationships/image" Target="../media/image2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Relationship Id="rId4" Type="http://schemas.openxmlformats.org/officeDocument/2006/relationships/image" Target="../media/image2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9.png"/><Relationship Id="rId4" Type="http://schemas.openxmlformats.org/officeDocument/2006/relationships/image" Target="../media/image2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0.png"/><Relationship Id="rId4" Type="http://schemas.openxmlformats.org/officeDocument/2006/relationships/image" Target="../media/image26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DATA ANALYTICS | IRONHACK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3" name="Google Shape;223;p1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The K-NN method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4" name="Google Shape;224;p1"/>
          <p:cNvPicPr preferRelativeResize="0"/>
          <p:nvPr/>
        </p:nvPicPr>
        <p:blipFill rotWithShape="1">
          <a:blip r:embed="rId3">
            <a:alphaModFix/>
          </a:blip>
          <a:srcRect b="0" l="33453" r="0" t="0"/>
          <a:stretch/>
        </p:blipFill>
        <p:spPr>
          <a:xfrm>
            <a:off x="439475" y="3165750"/>
            <a:ext cx="1413000" cy="1413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"/>
          <p:cNvSpPr txBox="1"/>
          <p:nvPr/>
        </p:nvSpPr>
        <p:spPr>
          <a:xfrm>
            <a:off x="3998738" y="1679400"/>
            <a:ext cx="4338900" cy="23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 Medium"/>
              <a:buAutoNum type="arabicPeriod"/>
            </a:pPr>
            <a:r>
              <a:rPr b="0" i="0" lang="en" sz="20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The basics of K-NN.</a:t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Montserrat Medium"/>
              <a:buAutoNum type="arabicPeriod"/>
            </a:pPr>
            <a:r>
              <a:rPr b="0" i="0" lang="en" sz="20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Types of problems covered by K-NN.</a:t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Montserrat Medium"/>
              <a:buAutoNum type="arabicPeriod"/>
            </a:pPr>
            <a:r>
              <a:rPr b="0" i="0" lang="en" sz="20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Graphical examples.</a:t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Montserrat Medium"/>
              <a:buAutoNum type="arabicPeriod"/>
            </a:pPr>
            <a:r>
              <a:rPr b="0" i="0" lang="en" sz="20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Choosing the best K</a:t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30" name="Google Shape;230;p2"/>
          <p:cNvSpPr txBox="1"/>
          <p:nvPr/>
        </p:nvSpPr>
        <p:spPr>
          <a:xfrm>
            <a:off x="3907193" y="985600"/>
            <a:ext cx="40212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3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Agenda</a:t>
            </a:r>
            <a:endParaRPr b="1" i="0" sz="2300" u="none" cap="none" strike="noStrike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1" name="Google Shape;231;p2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32" name="Google Shape;232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68125" y="1127525"/>
            <a:ext cx="2838425" cy="2971800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2"/>
          <p:cNvSpPr txBox="1"/>
          <p:nvPr/>
        </p:nvSpPr>
        <p:spPr>
          <a:xfrm>
            <a:off x="1544350" y="41775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Credit: Unsplash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34" name="Google Shape;234;p2"/>
          <p:cNvPicPr preferRelativeResize="0"/>
          <p:nvPr/>
        </p:nvPicPr>
        <p:blipFill rotWithShape="1">
          <a:blip r:embed="rId5">
            <a:alphaModFix/>
          </a:blip>
          <a:srcRect b="14010" l="30634" r="27977" t="28211"/>
          <a:stretch/>
        </p:blipFill>
        <p:spPr>
          <a:xfrm>
            <a:off x="768125" y="1127525"/>
            <a:ext cx="2838426" cy="2971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a0aef77d17_0_0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THE BASICS OF THE K-NN METHOD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0" name="Google Shape;240;ga0aef77d17_0_0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1" name="Google Shape;241;ga0aef77d17_0_0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This method makes the prediction for a new observation, based on the </a:t>
            </a:r>
            <a:r>
              <a:rPr b="1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K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-</a:t>
            </a:r>
            <a:r>
              <a:rPr b="1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N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earest </a:t>
            </a:r>
            <a:r>
              <a:rPr b="1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N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eighbours.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“distance” between the neighbours can be anyone: Euclidean, Manhattan, Minkowski,..... The optimal one depends on the problem.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value of </a:t>
            </a:r>
            <a:r>
              <a:rPr b="1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K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has to be provided beforehand. 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optimal value for </a:t>
            </a:r>
            <a:r>
              <a:rPr b="1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K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can be obtained by trial and error. Extreme cases are K=1, K=N = number of observations (majority vote).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a0a6fe2872_0_0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TYPES OF PROBLEMS COVERED BY K-NN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7" name="Google Shape;247;ga0a6fe2872_0_0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8" name="Google Shape;248;ga0a6fe2872_0_0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This method can deal with: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Regression (average value from the neighbours)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Classification 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 (most frequent value from the neighbours)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3375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650"/>
              <a:buFont typeface="Roboto"/>
              <a:buChar char="●"/>
            </a:pPr>
            <a:r>
              <a:rPr b="0" i="0" lang="en" sz="165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optimal value for K can be obtained plotting the error metrics of interest as a function of K.</a:t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3375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650"/>
              <a:buFont typeface="Roboto"/>
              <a:buChar char="●"/>
            </a:pPr>
            <a:r>
              <a:rPr b="0" i="0" lang="en" sz="165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In classification, one has to be careful with the choices of K to avoid ties. In case of ties, distance weights can be introduced. If the tie persist, a random choice between the neighbours can be made. </a:t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a0a6fe2872_0_6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4" name="Google Shape;254;ga0a6fe2872_0_6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55" name="Google Shape;255;ga0a6fe2872_0_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963900" y="1521625"/>
            <a:ext cx="4952675" cy="3064450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ga0a6fe2872_0_6"/>
          <p:cNvSpPr txBox="1"/>
          <p:nvPr/>
        </p:nvSpPr>
        <p:spPr>
          <a:xfrm>
            <a:off x="944375" y="742025"/>
            <a:ext cx="69312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K-NN METHOD FOR REGRESSION</a:t>
            </a:r>
            <a:endParaRPr b="1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a0a6fe2872_0_12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62" name="Google Shape;262;ga0a6fe2872_0_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953450" y="1214600"/>
            <a:ext cx="3812500" cy="3248675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ga0a6fe2872_0_12"/>
          <p:cNvSpPr txBox="1"/>
          <p:nvPr/>
        </p:nvSpPr>
        <p:spPr>
          <a:xfrm>
            <a:off x="944375" y="742025"/>
            <a:ext cx="69312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K-NN METHOD FOR CLASSIFICATION</a:t>
            </a:r>
            <a:endParaRPr b="1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d16ac5d6f6_0_0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CHOOSING THE BEST K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9" name="Google Shape;269;gd16ac5d6f6_0_0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0" name="Google Shape;270;gd16ac5d6f6_0_0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This model depends heavily in the values of K.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value of K has to be provided beforehand.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We don’t know beforehand which is the value for which K value we will obtain the best performance.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We are forced to try several ones and select the one which gives us the best performance.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75" name="Google Shape;275;gf0e1d323a5_0_6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75681" y="-1964817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gf0e1d323a5_0_6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758529" y="1270740"/>
            <a:ext cx="3945920" cy="2602020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gf0e1d323a5_0_66"/>
          <p:cNvSpPr txBox="1"/>
          <p:nvPr/>
        </p:nvSpPr>
        <p:spPr>
          <a:xfrm>
            <a:off x="3747977" y="574159"/>
            <a:ext cx="1967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Euclidean Distance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Google Shape;282;gf0e1d323a5_0_7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3277" y="1025065"/>
            <a:ext cx="4318803" cy="3437951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gf0e1d323a5_0_72"/>
          <p:cNvSpPr txBox="1"/>
          <p:nvPr/>
        </p:nvSpPr>
        <p:spPr>
          <a:xfrm>
            <a:off x="3747977" y="574159"/>
            <a:ext cx="1967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Manhattan Distance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4" name="Google Shape;284;gf0e1d323a5_0_7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954805" y="2459421"/>
            <a:ext cx="3997120" cy="2246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